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8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1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20" y="-1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5145E3-0276-427C-82D2-54D2599103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34AB7D7-E948-4882-86E9-5491FB092677}">
      <dgm:prSet phldrT="[Text]"/>
      <dgm:spPr/>
      <dgm:t>
        <a:bodyPr/>
        <a:lstStyle/>
        <a:p>
          <a:r>
            <a:rPr lang="en-US" dirty="0" smtClean="0"/>
            <a:t>Elementary Dysfunction</a:t>
          </a:r>
          <a:endParaRPr lang="en-US" dirty="0"/>
        </a:p>
      </dgm:t>
    </dgm:pt>
    <dgm:pt modelId="{CBE1912D-0B03-4385-8E1A-5F68D07E1631}" type="parTrans" cxnId="{AD4ED918-05C9-45A7-BED0-55177D8E4C76}">
      <dgm:prSet/>
      <dgm:spPr/>
      <dgm:t>
        <a:bodyPr/>
        <a:lstStyle/>
        <a:p>
          <a:endParaRPr lang="en-US"/>
        </a:p>
      </dgm:t>
    </dgm:pt>
    <dgm:pt modelId="{C09658A5-5BE4-47AF-9942-F7065E5B16D3}" type="sibTrans" cxnId="{AD4ED918-05C9-45A7-BED0-55177D8E4C76}">
      <dgm:prSet/>
      <dgm:spPr/>
      <dgm:t>
        <a:bodyPr/>
        <a:lstStyle/>
        <a:p>
          <a:endParaRPr lang="en-US"/>
        </a:p>
      </dgm:t>
    </dgm:pt>
    <dgm:pt modelId="{6D3F7A13-15A5-44FB-8CA3-AFAC71D27626}">
      <dgm:prSet phldrT="[Text]"/>
      <dgm:spPr/>
      <dgm:t>
        <a:bodyPr/>
        <a:lstStyle/>
        <a:p>
          <a:r>
            <a:rPr lang="en-US" dirty="0" smtClean="0"/>
            <a:t>Regulations</a:t>
          </a:r>
          <a:endParaRPr lang="en-US" dirty="0"/>
        </a:p>
      </dgm:t>
    </dgm:pt>
    <dgm:pt modelId="{6F8EBC11-63E7-4812-84F7-A528F4F7A40C}" type="parTrans" cxnId="{D65D639E-4817-4411-90CC-E700F45F7142}">
      <dgm:prSet/>
      <dgm:spPr/>
      <dgm:t>
        <a:bodyPr/>
        <a:lstStyle/>
        <a:p>
          <a:endParaRPr lang="en-US"/>
        </a:p>
      </dgm:t>
    </dgm:pt>
    <dgm:pt modelId="{404651DA-9893-4033-A126-A1A4B5FC12FE}" type="sibTrans" cxnId="{D65D639E-4817-4411-90CC-E700F45F7142}">
      <dgm:prSet/>
      <dgm:spPr/>
      <dgm:t>
        <a:bodyPr/>
        <a:lstStyle/>
        <a:p>
          <a:endParaRPr lang="en-US"/>
        </a:p>
      </dgm:t>
    </dgm:pt>
    <dgm:pt modelId="{25C0ACB0-D096-47B2-A61E-BE2746AB8730}">
      <dgm:prSet phldrT="[Text]"/>
      <dgm:spPr/>
      <dgm:t>
        <a:bodyPr/>
        <a:lstStyle/>
        <a:p>
          <a:r>
            <a:rPr lang="en-US" dirty="0" smtClean="0"/>
            <a:t>Hidden Cost</a:t>
          </a:r>
          <a:endParaRPr lang="en-US" dirty="0"/>
        </a:p>
      </dgm:t>
    </dgm:pt>
    <dgm:pt modelId="{2DB9D13B-05A8-4B8D-905A-D148E0ABC776}" type="parTrans" cxnId="{1B5D5583-0CBF-494F-83A1-B6C236A2180D}">
      <dgm:prSet/>
      <dgm:spPr/>
      <dgm:t>
        <a:bodyPr/>
        <a:lstStyle/>
        <a:p>
          <a:endParaRPr lang="en-US"/>
        </a:p>
      </dgm:t>
    </dgm:pt>
    <dgm:pt modelId="{CB2D268C-C611-4CAC-8B26-FCDCE036F713}" type="sibTrans" cxnId="{1B5D5583-0CBF-494F-83A1-B6C236A2180D}">
      <dgm:prSet/>
      <dgm:spPr/>
      <dgm:t>
        <a:bodyPr/>
        <a:lstStyle/>
        <a:p>
          <a:endParaRPr lang="en-US"/>
        </a:p>
      </dgm:t>
    </dgm:pt>
    <dgm:pt modelId="{26325DBA-264C-4F08-A95C-D53B5C92FD83}" type="pres">
      <dgm:prSet presAssocID="{C85145E3-0276-427C-82D2-54D259910300}" presName="Name0" presStyleCnt="0">
        <dgm:presLayoutVars>
          <dgm:dir/>
          <dgm:resizeHandles val="exact"/>
        </dgm:presLayoutVars>
      </dgm:prSet>
      <dgm:spPr/>
    </dgm:pt>
    <dgm:pt modelId="{0132BF0C-849A-40F0-B45F-51EEA01D2BAF}" type="pres">
      <dgm:prSet presAssocID="{334AB7D7-E948-4882-86E9-5491FB09267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384D64-27D6-45BA-B181-957C3944CFB7}" type="pres">
      <dgm:prSet presAssocID="{C09658A5-5BE4-47AF-9942-F7065E5B16D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F42F1C4-33E1-49D5-80A8-320C83088389}" type="pres">
      <dgm:prSet presAssocID="{C09658A5-5BE4-47AF-9942-F7065E5B16D3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3C21502-99E6-4B0E-A784-DD3EEEF84CDE}" type="pres">
      <dgm:prSet presAssocID="{6D3F7A13-15A5-44FB-8CA3-AFAC71D2762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C2711-7B91-495E-95F3-01022E1319F5}" type="pres">
      <dgm:prSet presAssocID="{404651DA-9893-4033-A126-A1A4B5FC12F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330B475-9CA3-4749-AD44-95DAD125C79C}" type="pres">
      <dgm:prSet presAssocID="{404651DA-9893-4033-A126-A1A4B5FC12F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A0DB71B-2240-48E2-95AB-D2148E089385}" type="pres">
      <dgm:prSet presAssocID="{25C0ACB0-D096-47B2-A61E-BE2746AB873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5791F8-0440-4A15-90A3-4C606802114F}" type="presOf" srcId="{404651DA-9893-4033-A126-A1A4B5FC12FE}" destId="{600C2711-7B91-495E-95F3-01022E1319F5}" srcOrd="0" destOrd="0" presId="urn:microsoft.com/office/officeart/2005/8/layout/process1"/>
    <dgm:cxn modelId="{D25B5167-BCDF-4BAC-B1F6-EACDEAD61400}" type="presOf" srcId="{404651DA-9893-4033-A126-A1A4B5FC12FE}" destId="{D330B475-9CA3-4749-AD44-95DAD125C79C}" srcOrd="1" destOrd="0" presId="urn:microsoft.com/office/officeart/2005/8/layout/process1"/>
    <dgm:cxn modelId="{0A54BC4F-5D6B-4DB4-BC46-40E4C577E2BB}" type="presOf" srcId="{6D3F7A13-15A5-44FB-8CA3-AFAC71D27626}" destId="{13C21502-99E6-4B0E-A784-DD3EEEF84CDE}" srcOrd="0" destOrd="0" presId="urn:microsoft.com/office/officeart/2005/8/layout/process1"/>
    <dgm:cxn modelId="{76C3206E-44BF-4FFE-86A3-EACC5E943A3A}" type="presOf" srcId="{C09658A5-5BE4-47AF-9942-F7065E5B16D3}" destId="{8A384D64-27D6-45BA-B181-957C3944CFB7}" srcOrd="0" destOrd="0" presId="urn:microsoft.com/office/officeart/2005/8/layout/process1"/>
    <dgm:cxn modelId="{7BEC33F2-0880-466A-8F4B-26F6E2127879}" type="presOf" srcId="{C85145E3-0276-427C-82D2-54D259910300}" destId="{26325DBA-264C-4F08-A95C-D53B5C92FD83}" srcOrd="0" destOrd="0" presId="urn:microsoft.com/office/officeart/2005/8/layout/process1"/>
    <dgm:cxn modelId="{7925602D-D35E-44FA-A5FD-9D25768277F2}" type="presOf" srcId="{C09658A5-5BE4-47AF-9942-F7065E5B16D3}" destId="{5F42F1C4-33E1-49D5-80A8-320C83088389}" srcOrd="1" destOrd="0" presId="urn:microsoft.com/office/officeart/2005/8/layout/process1"/>
    <dgm:cxn modelId="{AD4ED918-05C9-45A7-BED0-55177D8E4C76}" srcId="{C85145E3-0276-427C-82D2-54D259910300}" destId="{334AB7D7-E948-4882-86E9-5491FB092677}" srcOrd="0" destOrd="0" parTransId="{CBE1912D-0B03-4385-8E1A-5F68D07E1631}" sibTransId="{C09658A5-5BE4-47AF-9942-F7065E5B16D3}"/>
    <dgm:cxn modelId="{1B5D5583-0CBF-494F-83A1-B6C236A2180D}" srcId="{C85145E3-0276-427C-82D2-54D259910300}" destId="{25C0ACB0-D096-47B2-A61E-BE2746AB8730}" srcOrd="2" destOrd="0" parTransId="{2DB9D13B-05A8-4B8D-905A-D148E0ABC776}" sibTransId="{CB2D268C-C611-4CAC-8B26-FCDCE036F713}"/>
    <dgm:cxn modelId="{66FD889A-48C4-4E13-B6F7-D78E80B79CA1}" type="presOf" srcId="{334AB7D7-E948-4882-86E9-5491FB092677}" destId="{0132BF0C-849A-40F0-B45F-51EEA01D2BAF}" srcOrd="0" destOrd="0" presId="urn:microsoft.com/office/officeart/2005/8/layout/process1"/>
    <dgm:cxn modelId="{5EC76291-9030-49D4-ADE9-9AD40D3E729F}" type="presOf" srcId="{25C0ACB0-D096-47B2-A61E-BE2746AB8730}" destId="{CA0DB71B-2240-48E2-95AB-D2148E089385}" srcOrd="0" destOrd="0" presId="urn:microsoft.com/office/officeart/2005/8/layout/process1"/>
    <dgm:cxn modelId="{D65D639E-4817-4411-90CC-E700F45F7142}" srcId="{C85145E3-0276-427C-82D2-54D259910300}" destId="{6D3F7A13-15A5-44FB-8CA3-AFAC71D27626}" srcOrd="1" destOrd="0" parTransId="{6F8EBC11-63E7-4812-84F7-A528F4F7A40C}" sibTransId="{404651DA-9893-4033-A126-A1A4B5FC12FE}"/>
    <dgm:cxn modelId="{6FAFAD6D-4B3D-4D73-8ABE-AE8FA48D72D9}" type="presParOf" srcId="{26325DBA-264C-4F08-A95C-D53B5C92FD83}" destId="{0132BF0C-849A-40F0-B45F-51EEA01D2BAF}" srcOrd="0" destOrd="0" presId="urn:microsoft.com/office/officeart/2005/8/layout/process1"/>
    <dgm:cxn modelId="{81E5EB65-0460-4E16-B7EE-8EAE098DB2CB}" type="presParOf" srcId="{26325DBA-264C-4F08-A95C-D53B5C92FD83}" destId="{8A384D64-27D6-45BA-B181-957C3944CFB7}" srcOrd="1" destOrd="0" presId="urn:microsoft.com/office/officeart/2005/8/layout/process1"/>
    <dgm:cxn modelId="{9260659F-4C15-41F5-9F84-7C484D767311}" type="presParOf" srcId="{8A384D64-27D6-45BA-B181-957C3944CFB7}" destId="{5F42F1C4-33E1-49D5-80A8-320C83088389}" srcOrd="0" destOrd="0" presId="urn:microsoft.com/office/officeart/2005/8/layout/process1"/>
    <dgm:cxn modelId="{787B9FF8-7962-49F2-83AE-85C9613FB6EF}" type="presParOf" srcId="{26325DBA-264C-4F08-A95C-D53B5C92FD83}" destId="{13C21502-99E6-4B0E-A784-DD3EEEF84CDE}" srcOrd="2" destOrd="0" presId="urn:microsoft.com/office/officeart/2005/8/layout/process1"/>
    <dgm:cxn modelId="{3C534C5B-0AA5-4A10-B950-10C9AEB00C58}" type="presParOf" srcId="{26325DBA-264C-4F08-A95C-D53B5C92FD83}" destId="{600C2711-7B91-495E-95F3-01022E1319F5}" srcOrd="3" destOrd="0" presId="urn:microsoft.com/office/officeart/2005/8/layout/process1"/>
    <dgm:cxn modelId="{8360C072-1CEE-4475-AD93-C0D815082503}" type="presParOf" srcId="{600C2711-7B91-495E-95F3-01022E1319F5}" destId="{D330B475-9CA3-4749-AD44-95DAD125C79C}" srcOrd="0" destOrd="0" presId="urn:microsoft.com/office/officeart/2005/8/layout/process1"/>
    <dgm:cxn modelId="{8B7A0B3A-A003-4276-9E90-9F4827B82144}" type="presParOf" srcId="{26325DBA-264C-4F08-A95C-D53B5C92FD83}" destId="{CA0DB71B-2240-48E2-95AB-D2148E08938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2BF0C-849A-40F0-B45F-51EEA01D2BAF}">
      <dsp:nvSpPr>
        <dsp:cNvPr id="0" name=""/>
        <dsp:cNvSpPr/>
      </dsp:nvSpPr>
      <dsp:spPr>
        <a:xfrm>
          <a:off x="7143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Elementary Dysfunction</a:t>
          </a:r>
          <a:endParaRPr lang="en-US" sz="2600" kern="1200" dirty="0"/>
        </a:p>
      </dsp:txBody>
      <dsp:txXfrm>
        <a:off x="44665" y="2106299"/>
        <a:ext cx="2060143" cy="1206068"/>
      </dsp:txXfrm>
    </dsp:sp>
    <dsp:sp modelId="{8A384D64-27D6-45BA-B181-957C3944CFB7}">
      <dsp:nvSpPr>
        <dsp:cNvPr id="0" name=""/>
        <dsp:cNvSpPr/>
      </dsp:nvSpPr>
      <dsp:spPr>
        <a:xfrm>
          <a:off x="2355850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355850" y="2550475"/>
        <a:ext cx="316861" cy="317716"/>
      </dsp:txXfrm>
    </dsp:sp>
    <dsp:sp modelId="{13C21502-99E6-4B0E-A784-DD3EEEF84CDE}">
      <dsp:nvSpPr>
        <dsp:cNvPr id="0" name=""/>
        <dsp:cNvSpPr/>
      </dsp:nvSpPr>
      <dsp:spPr>
        <a:xfrm>
          <a:off x="2996406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Regulations</a:t>
          </a:r>
          <a:endParaRPr lang="en-US" sz="2600" kern="1200" dirty="0"/>
        </a:p>
      </dsp:txBody>
      <dsp:txXfrm>
        <a:off x="3033928" y="2106299"/>
        <a:ext cx="2060143" cy="1206068"/>
      </dsp:txXfrm>
    </dsp:sp>
    <dsp:sp modelId="{600C2711-7B91-495E-95F3-01022E1319F5}">
      <dsp:nvSpPr>
        <dsp:cNvPr id="0" name=""/>
        <dsp:cNvSpPr/>
      </dsp:nvSpPr>
      <dsp:spPr>
        <a:xfrm>
          <a:off x="5345112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345112" y="2550475"/>
        <a:ext cx="316861" cy="317716"/>
      </dsp:txXfrm>
    </dsp:sp>
    <dsp:sp modelId="{CA0DB71B-2240-48E2-95AB-D2148E089385}">
      <dsp:nvSpPr>
        <dsp:cNvPr id="0" name=""/>
        <dsp:cNvSpPr/>
      </dsp:nvSpPr>
      <dsp:spPr>
        <a:xfrm>
          <a:off x="5985668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Hidden Cost</a:t>
          </a:r>
          <a:endParaRPr lang="en-US" sz="2600" kern="1200" dirty="0"/>
        </a:p>
      </dsp:txBody>
      <dsp:txXfrm>
        <a:off x="6023190" y="2106299"/>
        <a:ext cx="2060143" cy="1206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535623" cy="3329581"/>
          </a:xfrm>
        </p:spPr>
        <p:txBody>
          <a:bodyPr/>
          <a:lstStyle/>
          <a:p>
            <a:r>
              <a:rPr lang="en-US" dirty="0" smtClean="0"/>
              <a:t>The Socio-Economic Diagnostic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Armando </a:t>
            </a:r>
            <a:r>
              <a:rPr lang="en-US" dirty="0" err="1" smtClean="0"/>
              <a:t>martinez</a:t>
            </a:r>
            <a:r>
              <a:rPr lang="en-US" dirty="0" smtClean="0"/>
              <a:t> </a:t>
            </a:r>
            <a:r>
              <a:rPr lang="en-US" dirty="0" err="1" smtClean="0"/>
              <a:t>cantu</a:t>
            </a:r>
            <a:r>
              <a:rPr lang="en-US" smtClean="0"/>
              <a:t> for Mgt 548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9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Function and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Typical Content of a Socio-Economic Diagnostic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46112" y="2163651"/>
            <a:ext cx="1154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Part I: Mirror Effect (Collective oral presentation and feedback)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6111" y="2547871"/>
            <a:ext cx="1154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Part II: Expert Opinion (Analysis based on part I)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46112" y="3016912"/>
            <a:ext cx="1154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Written Report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6111" y="3038897"/>
            <a:ext cx="11035027" cy="708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0680" y="2358299"/>
            <a:ext cx="510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8966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 smtClean="0"/>
              <a:t>Data Collection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Obtaining a minimum of two informants for a given theme.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Simultaneously using interviews and document collection.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Diversifying the levels of information when composing information pools.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Avoiding short-circuiting the hierarchy.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Obtaining systematic validation of information necessary for hidden cost calculation.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Distinguish between reliable information and discourse by resorting to quantified indicators.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2577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Data Collection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Interviews</a:t>
            </a:r>
          </a:p>
          <a:p>
            <a:pPr lvl="1"/>
            <a:r>
              <a:rPr lang="en-US" sz="3000" dirty="0" smtClean="0"/>
              <a:t>Personnel within the micro-space.</a:t>
            </a:r>
          </a:p>
          <a:p>
            <a:pPr lvl="1"/>
            <a:r>
              <a:rPr lang="en-US" sz="3000" dirty="0" smtClean="0"/>
              <a:t>Company personnel external to the micro-space.</a:t>
            </a:r>
          </a:p>
          <a:p>
            <a:pPr lvl="1"/>
            <a:r>
              <a:rPr lang="en-US" sz="3000" dirty="0" smtClean="0"/>
              <a:t>People External to the enterprise.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80158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Data Collection Technique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27527" y="1869952"/>
            <a:ext cx="11724067" cy="2103120"/>
            <a:chOff x="965915" y="1921467"/>
            <a:chExt cx="10728101" cy="2103120"/>
          </a:xfrm>
        </p:grpSpPr>
        <p:sp>
          <p:nvSpPr>
            <p:cNvPr id="4" name="TextBox 3"/>
            <p:cNvSpPr txBox="1"/>
            <p:nvPr/>
          </p:nvSpPr>
          <p:spPr>
            <a:xfrm>
              <a:off x="965915" y="1921467"/>
              <a:ext cx="1390919" cy="210311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700" dirty="0" smtClean="0"/>
                <a:t>Interview with the head of the micro-space</a:t>
              </a:r>
              <a:endParaRPr lang="en-US" sz="17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22112" y="1921467"/>
              <a:ext cx="1390919" cy="21031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700" dirty="0" smtClean="0"/>
                <a:t>Visit to the micro-space (direct observation)</a:t>
              </a:r>
              <a:endParaRPr lang="en-US" sz="17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78309" y="1921467"/>
              <a:ext cx="1390919" cy="21031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700" dirty="0" smtClean="0"/>
                <a:t>Qualitative interviews and direct observation</a:t>
              </a:r>
              <a:endParaRPr lang="en-US" sz="17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34506" y="1921467"/>
              <a:ext cx="1390919" cy="21031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700" dirty="0" smtClean="0"/>
                <a:t>Analysis of documents</a:t>
              </a:r>
              <a:endParaRPr lang="en-US" sz="17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90703" y="1921467"/>
              <a:ext cx="1390919" cy="21031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700" dirty="0" smtClean="0"/>
                <a:t>Hidden cost interviews and direct observation</a:t>
              </a:r>
              <a:endParaRPr lang="en-US" sz="17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746900" y="1921467"/>
              <a:ext cx="1390919" cy="21031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700" dirty="0" smtClean="0"/>
                <a:t>Oral presentation of the results (mirror-effect)</a:t>
              </a:r>
              <a:endParaRPr lang="en-US" sz="17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303097" y="1921467"/>
              <a:ext cx="1390919" cy="210312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700" dirty="0" smtClean="0"/>
                <a:t>Oral presentation of the expert opinion as a supplement to the diagnostic</a:t>
              </a:r>
              <a:endParaRPr lang="en-US" sz="1700" dirty="0"/>
            </a:p>
          </p:txBody>
        </p:sp>
      </p:grpSp>
      <p:cxnSp>
        <p:nvCxnSpPr>
          <p:cNvPr id="13" name="Elbow Connector 12"/>
          <p:cNvCxnSpPr>
            <a:stCxn id="4" idx="2"/>
            <a:endCxn id="21" idx="0"/>
          </p:cNvCxnSpPr>
          <p:nvPr/>
        </p:nvCxnSpPr>
        <p:spPr>
          <a:xfrm rot="5400000">
            <a:off x="565584" y="4223320"/>
            <a:ext cx="672217" cy="171718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4645288"/>
            <a:ext cx="163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Requesting documents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28197" y="4645288"/>
            <a:ext cx="163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Scheduling interviews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987551" y="4291056"/>
            <a:ext cx="1756478" cy="1812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4" idx="0"/>
          </p:cNvCxnSpPr>
          <p:nvPr/>
        </p:nvCxnSpPr>
        <p:spPr>
          <a:xfrm>
            <a:off x="2744029" y="4309179"/>
            <a:ext cx="1" cy="3361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15833" y="5617869"/>
            <a:ext cx="4468243" cy="985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1" idx="2"/>
          </p:cNvCxnSpPr>
          <p:nvPr/>
        </p:nvCxnSpPr>
        <p:spPr>
          <a:xfrm flipV="1">
            <a:off x="815833" y="5291619"/>
            <a:ext cx="0" cy="3262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68244" y="4635431"/>
            <a:ext cx="163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Collecting documents</a:t>
            </a:r>
            <a:endParaRPr lang="en-US" dirty="0"/>
          </a:p>
        </p:txBody>
      </p:sp>
      <p:cxnSp>
        <p:nvCxnSpPr>
          <p:cNvPr id="40" name="Straight Arrow Connector 39"/>
          <p:cNvCxnSpPr>
            <a:endCxn id="39" idx="2"/>
          </p:cNvCxnSpPr>
          <p:nvPr/>
        </p:nvCxnSpPr>
        <p:spPr>
          <a:xfrm flipV="1">
            <a:off x="5284077" y="5281762"/>
            <a:ext cx="0" cy="3361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0"/>
          </p:cNvCxnSpPr>
          <p:nvPr/>
        </p:nvCxnSpPr>
        <p:spPr>
          <a:xfrm flipH="1" flipV="1">
            <a:off x="5251944" y="3973070"/>
            <a:ext cx="32133" cy="6623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857811" y="4658397"/>
            <a:ext cx="1631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Exploiting data collected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47" idx="0"/>
          </p:cNvCxnSpPr>
          <p:nvPr/>
        </p:nvCxnSpPr>
        <p:spPr>
          <a:xfrm flipH="1" flipV="1">
            <a:off x="8641512" y="3996037"/>
            <a:ext cx="32132" cy="6623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12031077" y="4046359"/>
            <a:ext cx="2" cy="21097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835685" y="6156101"/>
            <a:ext cx="19539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0560335" y="5971435"/>
            <a:ext cx="163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715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Data Collection Technique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085516"/>
              </p:ext>
            </p:extLst>
          </p:nvPr>
        </p:nvGraphicFramePr>
        <p:xfrm>
          <a:off x="646111" y="1764406"/>
          <a:ext cx="10844012" cy="4556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1003"/>
                <a:gridCol w="2711003"/>
                <a:gridCol w="2711003"/>
                <a:gridCol w="2711003"/>
              </a:tblGrid>
              <a:tr h="246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Description of dysfunctions 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Analysis of effects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Analysis of causes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</a:tr>
              <a:tr h="493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Prioritizing the intervener’s time and energy allotted to interviews 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1. absolute priority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2. second-ranking priority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3. third-ranking priority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</a:tr>
              <a:tr h="246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Nature of the information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Facts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Opinions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Opinions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</a:tr>
              <a:tr h="862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Degree of acceptation of the information (during oral presentation for example)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Rarely disputed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Relatively rarely disputed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Very controversial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</a:tr>
              <a:tr h="6163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Objective pursued through the diagnostic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Indispensable maximal solid platform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Necessary mini-platform (to quantify)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Micro-platform sought (threshold to attain on psychological impact)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</a:tr>
              <a:tr h="6163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Priority technique during interviews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High priority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Priority for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Regulation graphs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Hidden cost evaluation 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Non-priority (in-depth inquiry during the project phase)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</a:tr>
              <a:tr h="6163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Source of analysis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ONLY source: the actors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ADDITIONAL source: the intervener’s socio-economic analysis model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BASIC source: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The intervener’s socio-economic analysis model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</a:tr>
              <a:tr h="6163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Degree of directivity on the part of the interviewer during interviews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>
                          <a:effectLst/>
                        </a:rPr>
                        <a:t>Strong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 dirty="0">
                          <a:effectLst/>
                        </a:rPr>
                        <a:t>Very strong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12545" algn="l"/>
                        </a:tabLst>
                      </a:pPr>
                      <a:r>
                        <a:rPr lang="en-US" sz="1400" dirty="0">
                          <a:effectLst/>
                        </a:rPr>
                        <a:t>Weak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122" marR="541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669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Data Collection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Interviews</a:t>
            </a:r>
          </a:p>
          <a:p>
            <a:pPr lvl="1"/>
            <a:r>
              <a:rPr lang="en-US" sz="3000" dirty="0" smtClean="0"/>
              <a:t>The Interview Guide</a:t>
            </a:r>
          </a:p>
          <a:p>
            <a:pPr lvl="2"/>
            <a:r>
              <a:rPr lang="en-US" sz="2800" dirty="0" smtClean="0"/>
              <a:t>Pre-established by the intervener.</a:t>
            </a:r>
          </a:p>
          <a:p>
            <a:pPr lvl="2"/>
            <a:r>
              <a:rPr lang="en-US" sz="2800" dirty="0" smtClean="0"/>
              <a:t>Consists of a list of themes and sub-themes to be discussed during interviews.</a:t>
            </a:r>
          </a:p>
          <a:p>
            <a:pPr lvl="3"/>
            <a:r>
              <a:rPr lang="en-US" sz="2600" dirty="0" smtClean="0"/>
              <a:t>No point is to be omitted.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08727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Data Collection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Interviews</a:t>
            </a:r>
            <a:endParaRPr lang="en-US" sz="3000" dirty="0" smtClean="0"/>
          </a:p>
          <a:p>
            <a:pPr lvl="1"/>
            <a:r>
              <a:rPr lang="en-US" sz="3000" dirty="0" smtClean="0"/>
              <a:t>Conducting Hidden Cost Interviews</a:t>
            </a:r>
          </a:p>
          <a:p>
            <a:pPr lvl="2"/>
            <a:r>
              <a:rPr lang="en-US" sz="2800" dirty="0" smtClean="0"/>
              <a:t>Interviews with managers “validating” the existence of dysfunctions pointed out in qualitative interviews.</a:t>
            </a:r>
          </a:p>
        </p:txBody>
      </p:sp>
    </p:spTree>
    <p:extLst>
      <p:ext uri="{BB962C8B-B14F-4D97-AF65-F5344CB8AC3E}">
        <p14:creationId xmlns:p14="http://schemas.microsoft.com/office/powerpoint/2010/main" val="4021757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Data Collection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Interviews</a:t>
            </a:r>
          </a:p>
          <a:p>
            <a:pPr lvl="1"/>
            <a:r>
              <a:rPr lang="en-US" sz="3000" dirty="0" smtClean="0"/>
              <a:t>Direct Observation</a:t>
            </a:r>
          </a:p>
          <a:p>
            <a:pPr lvl="2"/>
            <a:r>
              <a:rPr lang="en-US" sz="2800" dirty="0"/>
              <a:t>Focused: The interviewer devotes several hours, sometimes several days to observing dysfunctions and their effects. </a:t>
            </a:r>
            <a:r>
              <a:rPr lang="en-US" sz="2800" dirty="0" smtClean="0"/>
              <a:t>costly</a:t>
            </a:r>
            <a:endParaRPr lang="en-US" sz="2800" dirty="0"/>
          </a:p>
          <a:p>
            <a:pPr lvl="2"/>
            <a:r>
              <a:rPr lang="en-US" sz="2800" dirty="0"/>
              <a:t>Diffuse: The physical presence of the intervener on the work site offers ample opportunities to directly observe </a:t>
            </a:r>
            <a:r>
              <a:rPr lang="en-US" sz="2800" dirty="0" smtClean="0"/>
              <a:t>dysfunctions.</a:t>
            </a:r>
            <a:endParaRPr lang="en-US" sz="2800" dirty="0"/>
          </a:p>
          <a:p>
            <a:pPr lvl="2"/>
            <a:r>
              <a:rPr lang="en-US" sz="2800" dirty="0"/>
              <a:t>Delegated: The intervener asks the management team of a micro-space to observe and write down dysfunctions and their effect over a period of several </a:t>
            </a:r>
            <a:r>
              <a:rPr lang="en-US" sz="2800" dirty="0" smtClean="0"/>
              <a:t>days.</a:t>
            </a:r>
            <a:r>
              <a:rPr lang="en-US" dirty="0"/>
              <a:t/>
            </a:r>
            <a:br>
              <a:rPr lang="en-US" dirty="0"/>
            </a:br>
            <a:endParaRPr lang="en-US" sz="2400" dirty="0" smtClean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96200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Data Collection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Interviews</a:t>
            </a:r>
          </a:p>
          <a:p>
            <a:pPr lvl="1"/>
            <a:r>
              <a:rPr lang="en-US" sz="3000" dirty="0" smtClean="0"/>
              <a:t>Document Analysis</a:t>
            </a:r>
          </a:p>
          <a:p>
            <a:pPr lvl="2"/>
            <a:r>
              <a:rPr lang="en-US" sz="2800" dirty="0"/>
              <a:t>The objective is to collect documents that attest and describe dysfunction and their </a:t>
            </a:r>
            <a:r>
              <a:rPr lang="en-US" sz="2800" dirty="0" smtClean="0"/>
              <a:t>effects.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87020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Data Collection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Interviews</a:t>
            </a:r>
          </a:p>
          <a:p>
            <a:pPr lvl="1"/>
            <a:r>
              <a:rPr lang="en-US" sz="3000" dirty="0" smtClean="0"/>
              <a:t>Interview Analysis</a:t>
            </a:r>
          </a:p>
          <a:p>
            <a:pPr lvl="2"/>
            <a:r>
              <a:rPr lang="en-US" sz="2800" dirty="0"/>
              <a:t>Serve the technical objective of describing dysfunctions and their effects, for the purpose of orienting the hidden cost </a:t>
            </a:r>
            <a:r>
              <a:rPr lang="en-US" sz="2800" dirty="0" smtClean="0"/>
              <a:t>evaluation.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3752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9259"/>
          </a:xfrm>
        </p:spPr>
        <p:txBody>
          <a:bodyPr/>
          <a:lstStyle/>
          <a:p>
            <a:r>
              <a:rPr lang="en-US" dirty="0"/>
              <a:t>The Socio-Economic Diagnostic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71978"/>
            <a:ext cx="8946541" cy="50764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 is first and foremost a process of listening to all actors involved, regardless of their job and hierarchical position.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5843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Data Collection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Interviews</a:t>
            </a:r>
          </a:p>
          <a:p>
            <a:pPr lvl="1"/>
            <a:r>
              <a:rPr lang="en-US" sz="3000" dirty="0" smtClean="0"/>
              <a:t>The Method of Interview Analysis</a:t>
            </a:r>
          </a:p>
          <a:p>
            <a:pPr lvl="2"/>
            <a:r>
              <a:rPr lang="en-US" sz="2800" dirty="0" smtClean="0"/>
              <a:t>Themes</a:t>
            </a:r>
          </a:p>
          <a:p>
            <a:pPr lvl="2"/>
            <a:r>
              <a:rPr lang="en-US" sz="2800" dirty="0" smtClean="0"/>
              <a:t>Sub-Themes</a:t>
            </a:r>
          </a:p>
          <a:p>
            <a:pPr lvl="2"/>
            <a:r>
              <a:rPr lang="en-US" sz="2800" dirty="0" smtClean="0"/>
              <a:t>Key-Ideas</a:t>
            </a:r>
          </a:p>
          <a:p>
            <a:pPr lvl="2"/>
            <a:r>
              <a:rPr lang="en-US" sz="2800" dirty="0" smtClean="0"/>
              <a:t>Origin of Field Note Quotes</a:t>
            </a:r>
          </a:p>
          <a:p>
            <a:pPr lvl="2"/>
            <a:r>
              <a:rPr lang="en-US" sz="2800" dirty="0" smtClean="0"/>
              <a:t>Frequency of Key Ideas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6302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Data Collection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Interviews</a:t>
            </a:r>
          </a:p>
          <a:p>
            <a:pPr lvl="1"/>
            <a:r>
              <a:rPr lang="en-US" sz="3000" dirty="0" smtClean="0"/>
              <a:t>A computerized Method With an Expert-System Software Program</a:t>
            </a:r>
          </a:p>
          <a:p>
            <a:pPr lvl="2"/>
            <a:r>
              <a:rPr lang="en-US" sz="2800" dirty="0" smtClean="0"/>
              <a:t>Qualitative Analysis</a:t>
            </a:r>
          </a:p>
          <a:p>
            <a:pPr lvl="2"/>
            <a:r>
              <a:rPr lang="en-US" sz="2800" dirty="0" smtClean="0"/>
              <a:t>Quantitative and Financial Analysis</a:t>
            </a:r>
          </a:p>
          <a:p>
            <a:pPr lvl="2"/>
            <a:r>
              <a:rPr lang="en-US" sz="2800" dirty="0" smtClean="0"/>
              <a:t>Socio-Economic Project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20313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 smtClean="0"/>
              <a:t>The Role of Hidden Cost Analysis in the Socio-Economic Diagnostic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03042"/>
            <a:ext cx="8946541" cy="4445358"/>
          </a:xfrm>
        </p:spPr>
        <p:txBody>
          <a:bodyPr>
            <a:normAutofit/>
          </a:bodyPr>
          <a:lstStyle/>
          <a:p>
            <a:r>
              <a:rPr lang="en-US" sz="3200" dirty="0"/>
              <a:t>The hidden cost evaluation is often seen as a more "objective" </a:t>
            </a:r>
            <a:r>
              <a:rPr lang="en-US" sz="3200" dirty="0" smtClean="0"/>
              <a:t>analysis.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27256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 smtClean="0"/>
              <a:t>Expert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/>
          </a:bodyPr>
          <a:lstStyle/>
          <a:p>
            <a:r>
              <a:rPr lang="en-US" sz="3200" dirty="0"/>
              <a:t>Selection of Major key-ideas </a:t>
            </a:r>
            <a:r>
              <a:rPr lang="en-US" sz="3200" dirty="0" smtClean="0"/>
              <a:t>expressed.</a:t>
            </a:r>
          </a:p>
          <a:p>
            <a:r>
              <a:rPr lang="en-US" sz="3200" dirty="0" smtClean="0"/>
              <a:t>Expression of synthetic </a:t>
            </a:r>
            <a:r>
              <a:rPr lang="en-US" sz="3200" dirty="0" err="1" smtClean="0"/>
              <a:t>idees</a:t>
            </a:r>
            <a:r>
              <a:rPr lang="en-US" sz="3200" dirty="0" smtClean="0"/>
              <a:t>-forces (Pivotal Ideas).</a:t>
            </a:r>
          </a:p>
          <a:p>
            <a:r>
              <a:rPr lang="en-US" sz="3200" dirty="0" smtClean="0"/>
              <a:t>Monitoring </a:t>
            </a:r>
            <a:r>
              <a:rPr lang="en-US" sz="3200" dirty="0"/>
              <a:t>during the action </a:t>
            </a:r>
            <a:r>
              <a:rPr lang="en-US" sz="3200" dirty="0" smtClean="0"/>
              <a:t>phases.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600" dirty="0"/>
              <a:t>C</a:t>
            </a:r>
            <a:r>
              <a:rPr lang="en-US" sz="2600" dirty="0" smtClean="0"/>
              <a:t>urrent </a:t>
            </a:r>
            <a:r>
              <a:rPr lang="en-US" sz="2600" dirty="0"/>
              <a:t>dysfunctions not perceived by </a:t>
            </a:r>
            <a:r>
              <a:rPr lang="en-US" sz="2600" dirty="0" smtClean="0"/>
              <a:t>management.</a:t>
            </a:r>
            <a:endParaRPr lang="en-US" sz="2600" dirty="0"/>
          </a:p>
          <a:p>
            <a:pPr marL="800100" lvl="1" indent="-342900">
              <a:buFont typeface="+mj-lt"/>
              <a:buAutoNum type="alphaLcParenR"/>
            </a:pPr>
            <a:r>
              <a:rPr lang="en-US" sz="2600" dirty="0"/>
              <a:t>P</a:t>
            </a:r>
            <a:r>
              <a:rPr lang="en-US" sz="2600" dirty="0" smtClean="0"/>
              <a:t>redicted </a:t>
            </a:r>
            <a:r>
              <a:rPr lang="en-US" sz="2600" dirty="0"/>
              <a:t>dysfunctions with high blocking </a:t>
            </a:r>
            <a:r>
              <a:rPr lang="en-US" sz="2600" dirty="0" smtClean="0"/>
              <a:t>risks.</a:t>
            </a:r>
            <a:endParaRPr lang="en-US" sz="2600" dirty="0"/>
          </a:p>
          <a:p>
            <a:pPr marL="800100" lvl="1" indent="-342900">
              <a:buFont typeface="+mj-lt"/>
              <a:buAutoNum type="alphaLcParenR"/>
            </a:pPr>
            <a:r>
              <a:rPr lang="en-US" sz="2600" dirty="0"/>
              <a:t>H</a:t>
            </a:r>
            <a:r>
              <a:rPr lang="en-US" sz="2600" dirty="0" smtClean="0"/>
              <a:t>igh </a:t>
            </a:r>
            <a:r>
              <a:rPr lang="en-US" sz="2600" dirty="0"/>
              <a:t>risk points of deviation or </a:t>
            </a:r>
            <a:r>
              <a:rPr lang="en-US" sz="2600" dirty="0" smtClean="0"/>
              <a:t>inertia.</a:t>
            </a:r>
            <a:endParaRPr lang="en-US" sz="2600" dirty="0"/>
          </a:p>
          <a:p>
            <a:pPr marL="971550" lvl="1" indent="-514350">
              <a:buFont typeface="+mj-lt"/>
              <a:buAutoNum type="alphaLcParenR"/>
            </a:pPr>
            <a:endParaRPr lang="en-US" sz="3000" dirty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19873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 smtClean="0"/>
              <a:t>Final Word: Precaution in the Diagnostic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93194"/>
            <a:ext cx="8946541" cy="43552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principal difficulty to be mastered is cultural shock.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1991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Function and Content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6112" y="1197735"/>
            <a:ext cx="10739644" cy="538004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David M. </a:t>
            </a:r>
            <a:r>
              <a:rPr lang="en-US" dirty="0" err="1"/>
              <a:t>Boje</a:t>
            </a:r>
            <a:r>
              <a:rPr lang="en-US" dirty="0"/>
              <a:t> Ph.D. (Veteran, Army; Regents Professor at NMSU; American Legion Post 10; President </a:t>
            </a:r>
            <a:r>
              <a:rPr lang="en-US" dirty="0" err="1"/>
              <a:t>Antenarrative</a:t>
            </a:r>
            <a:r>
              <a:rPr lang="en-US" dirty="0"/>
              <a:t> Not-for-profit Foundation 501 c 3), co-developer of Veterans’ Eco-Village</a:t>
            </a:r>
          </a:p>
          <a:p>
            <a:pPr lvl="0"/>
            <a:r>
              <a:rPr lang="en-US" dirty="0"/>
              <a:t>Shannon Reynolds (Veteran, Air Force), co-developer of Veterans’ Eco-Village</a:t>
            </a:r>
          </a:p>
          <a:p>
            <a:pPr lvl="0"/>
            <a:r>
              <a:rPr lang="en-US" dirty="0"/>
              <a:t>Hector Sanchez (Veteran, Air Force), Director Military &amp; Veteran Services at New Mexico State University</a:t>
            </a:r>
          </a:p>
          <a:p>
            <a:pPr lvl="0"/>
            <a:r>
              <a:rPr lang="en-US" dirty="0"/>
              <a:t>Jesus </a:t>
            </a:r>
            <a:r>
              <a:rPr lang="en-US" dirty="0" err="1"/>
              <a:t>Oropeza</a:t>
            </a:r>
            <a:r>
              <a:rPr lang="en-US" dirty="0"/>
              <a:t>, (Veteran, Navy), Builder Tropicana [modular panel construction] Homes co-developer of Veterans’ Eco-Village</a:t>
            </a:r>
          </a:p>
          <a:p>
            <a:pPr lvl="0"/>
            <a:r>
              <a:rPr lang="en-US" dirty="0"/>
              <a:t>Professor Gavin Clarkson, Business Law, NMSU, partner with Jesus </a:t>
            </a:r>
            <a:r>
              <a:rPr lang="en-US" dirty="0" err="1"/>
              <a:t>Oropeza</a:t>
            </a:r>
            <a:endParaRPr lang="en-US" dirty="0"/>
          </a:p>
          <a:p>
            <a:pPr lvl="0"/>
            <a:r>
              <a:rPr lang="en-US" dirty="0"/>
              <a:t>Ernest Ramey (Veteran, Army; Veterans Theater President; Officer of </a:t>
            </a:r>
            <a:r>
              <a:rPr lang="en-US" dirty="0" err="1"/>
              <a:t>Antenarrative</a:t>
            </a:r>
            <a:r>
              <a:rPr lang="en-US" dirty="0"/>
              <a:t> Foundation 501 c 3)</a:t>
            </a:r>
          </a:p>
          <a:p>
            <a:pPr lvl="0"/>
            <a:r>
              <a:rPr lang="en-US" dirty="0"/>
              <a:t>Students at NMSU: Mabel Sanchez (</a:t>
            </a:r>
            <a:r>
              <a:rPr lang="en-US" dirty="0" err="1"/>
              <a:t>Ph.d.</a:t>
            </a:r>
            <a:r>
              <a:rPr lang="en-US" dirty="0"/>
              <a:t> Program), David Perez (MBA program), Paloma Villalobos (Undergraduate program) NMSU </a:t>
            </a:r>
          </a:p>
          <a:p>
            <a:pPr lvl="0"/>
            <a:r>
              <a:rPr lang="en-US" dirty="0"/>
              <a:t>Walter F. Baker (Retired Captain, Navy; American Legion Post 10) &amp; Chaplain Lawrence Orvis (Veteran,  Army; American Legion Post 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2138"/>
          </a:xfrm>
        </p:spPr>
        <p:txBody>
          <a:bodyPr/>
          <a:lstStyle/>
          <a:p>
            <a:r>
              <a:rPr lang="en-US" dirty="0" smtClean="0"/>
              <a:t>Function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84856"/>
            <a:ext cx="8946541" cy="506354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Creates Confidence Towards:</a:t>
            </a:r>
          </a:p>
          <a:p>
            <a:pPr lvl="1"/>
            <a:r>
              <a:rPr lang="en-US" sz="3000" dirty="0" smtClean="0"/>
              <a:t>The Hierarchy</a:t>
            </a:r>
          </a:p>
          <a:p>
            <a:pPr lvl="1"/>
            <a:r>
              <a:rPr lang="en-US" sz="3000" dirty="0" smtClean="0"/>
              <a:t>Intervener-Researchers (Interviewers)</a:t>
            </a:r>
          </a:p>
          <a:p>
            <a:pPr lvl="1"/>
            <a:r>
              <a:rPr lang="en-US" sz="3000" dirty="0" smtClean="0"/>
              <a:t>The Actors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3658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2138"/>
          </a:xfrm>
        </p:spPr>
        <p:txBody>
          <a:bodyPr/>
          <a:lstStyle/>
          <a:p>
            <a:r>
              <a:rPr lang="en-US" dirty="0"/>
              <a:t>Function and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84856"/>
            <a:ext cx="8946541" cy="506354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Critical Role of Critical Listening</a:t>
            </a:r>
          </a:p>
          <a:p>
            <a:pPr lvl="1"/>
            <a:r>
              <a:rPr lang="en-US" sz="3000" dirty="0" smtClean="0"/>
              <a:t>It is critical to only listen and encourage input at this stage. Sorting and analyzing of the information obtained should take place at a later stage.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2435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Function and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Dysfunctions and Their Consequences</a:t>
            </a:r>
          </a:p>
          <a:p>
            <a:pPr lvl="1"/>
            <a:r>
              <a:rPr lang="en-US" sz="3000" dirty="0" smtClean="0"/>
              <a:t>Seeking the Causes of Dysfunction:</a:t>
            </a:r>
          </a:p>
          <a:p>
            <a:pPr lvl="2"/>
            <a:r>
              <a:rPr lang="en-US" sz="2800" dirty="0" smtClean="0"/>
              <a:t>Dysfunction provoked and regulated by the micro-space itself.</a:t>
            </a:r>
          </a:p>
          <a:p>
            <a:pPr lvl="2"/>
            <a:r>
              <a:rPr lang="en-US" sz="2800" dirty="0" smtClean="0"/>
              <a:t>Dysfunction externalized by micro-space.</a:t>
            </a:r>
          </a:p>
          <a:p>
            <a:pPr lvl="2"/>
            <a:r>
              <a:rPr lang="en-US" sz="2800" dirty="0" smtClean="0"/>
              <a:t>Dysfunction internalized by the micro-space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452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 smtClean="0"/>
              <a:t>Function </a:t>
            </a:r>
            <a:r>
              <a:rPr lang="en-US" dirty="0"/>
              <a:t>and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/>
          </a:bodyPr>
          <a:lstStyle/>
          <a:p>
            <a:r>
              <a:rPr lang="en-US" sz="3200" dirty="0"/>
              <a:t>Dysfunctions and Their Consequences</a:t>
            </a:r>
          </a:p>
          <a:p>
            <a:endParaRPr lang="en-US" sz="32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85845194"/>
              </p:ext>
            </p:extLst>
          </p:nvPr>
        </p:nvGraphicFramePr>
        <p:xfrm>
          <a:off x="1102331" y="8252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280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Function and Content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2689412" y="1861073"/>
            <a:ext cx="7361422" cy="401260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Dr. </a:t>
            </a:r>
            <a:r>
              <a:rPr lang="en-US" sz="54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Boje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4559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5017"/>
          </a:xfrm>
        </p:spPr>
        <p:txBody>
          <a:bodyPr/>
          <a:lstStyle/>
          <a:p>
            <a:r>
              <a:rPr lang="en-US" dirty="0"/>
              <a:t>Function and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7736"/>
            <a:ext cx="8946541" cy="5050664"/>
          </a:xfrm>
        </p:spPr>
        <p:txBody>
          <a:bodyPr>
            <a:normAutofit/>
          </a:bodyPr>
          <a:lstStyle/>
          <a:p>
            <a:r>
              <a:rPr lang="en-US" sz="3200" dirty="0"/>
              <a:t>Dysfunctions and Their Consequences</a:t>
            </a:r>
          </a:p>
          <a:p>
            <a:endParaRPr lang="en-US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3232597" y="2708599"/>
            <a:ext cx="6181859" cy="3383108"/>
            <a:chOff x="3219718" y="2064655"/>
            <a:chExt cx="6181859" cy="3383108"/>
          </a:xfrm>
        </p:grpSpPr>
        <p:grpSp>
          <p:nvGrpSpPr>
            <p:cNvPr id="24" name="Group 23"/>
            <p:cNvGrpSpPr/>
            <p:nvPr/>
          </p:nvGrpSpPr>
          <p:grpSpPr>
            <a:xfrm>
              <a:off x="3219718" y="2356834"/>
              <a:ext cx="3490175" cy="3090929"/>
              <a:chOff x="3219718" y="2356834"/>
              <a:chExt cx="3490175" cy="3090929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219718" y="2356834"/>
                <a:ext cx="2099257" cy="309092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Arrow Connector 5"/>
              <p:cNvCxnSpPr>
                <a:stCxn id="4" idx="1"/>
              </p:cNvCxnSpPr>
              <p:nvPr/>
            </p:nvCxnSpPr>
            <p:spPr>
              <a:xfrm flipV="1">
                <a:off x="3219718" y="2884868"/>
                <a:ext cx="3284113" cy="1017431"/>
              </a:xfrm>
              <a:prstGeom prst="straightConnector1">
                <a:avLst/>
              </a:prstGeom>
              <a:ln w="57150">
                <a:solidFill>
                  <a:schemeClr val="bg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3219718" y="3921617"/>
                <a:ext cx="3284113" cy="1017431"/>
              </a:xfrm>
              <a:prstGeom prst="straightConnector1">
                <a:avLst/>
              </a:prstGeom>
              <a:ln w="57150">
                <a:solidFill>
                  <a:schemeClr val="bg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>
                <a:stCxn id="4" idx="1"/>
              </p:cNvCxnSpPr>
              <p:nvPr/>
            </p:nvCxnSpPr>
            <p:spPr>
              <a:xfrm>
                <a:off x="3219718" y="3902299"/>
                <a:ext cx="3284113" cy="19318"/>
              </a:xfrm>
              <a:prstGeom prst="straightConnector1">
                <a:avLst/>
              </a:prstGeom>
              <a:ln w="57150">
                <a:solidFill>
                  <a:schemeClr val="bg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4" idx="2"/>
              </p:cNvCxnSpPr>
              <p:nvPr/>
            </p:nvCxnSpPr>
            <p:spPr>
              <a:xfrm>
                <a:off x="4269347" y="5447763"/>
                <a:ext cx="244054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6168980" y="2356834"/>
                <a:ext cx="0" cy="309092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6503831" y="2723881"/>
              <a:ext cx="850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X+X”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03830" y="3748619"/>
              <a:ext cx="850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03829" y="4742371"/>
              <a:ext cx="850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X-X’</a:t>
              </a:r>
              <a:endParaRPr lang="en-US" dirty="0"/>
            </a:p>
          </p:txBody>
        </p:sp>
        <p:sp>
          <p:nvSpPr>
            <p:cNvPr id="19" name="Right Brace 18"/>
            <p:cNvSpPr/>
            <p:nvPr/>
          </p:nvSpPr>
          <p:spPr>
            <a:xfrm>
              <a:off x="7267955" y="2884868"/>
              <a:ext cx="334851" cy="1003411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Brace 19"/>
            <p:cNvSpPr/>
            <p:nvPr/>
          </p:nvSpPr>
          <p:spPr>
            <a:xfrm>
              <a:off x="7267954" y="3982153"/>
              <a:ext cx="334851" cy="1003411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97550" y="3201907"/>
              <a:ext cx="18040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Amplification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594261" y="4299192"/>
              <a:ext cx="16914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Reduction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68980" y="2064655"/>
              <a:ext cx="1804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Level of Hidden Cost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179599" y="4232736"/>
            <a:ext cx="180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Internalized Dysfunction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32597" y="2435112"/>
            <a:ext cx="220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of Relations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102331" y="4565560"/>
            <a:ext cx="2005780" cy="11668"/>
          </a:xfrm>
          <a:prstGeom prst="straightConnector1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35394" y="6060721"/>
            <a:ext cx="29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843029" y="6091707"/>
            <a:ext cx="979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124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185</TotalTime>
  <Words>1053</Words>
  <Application>Microsoft Macintosh PowerPoint</Application>
  <PresentationFormat>Custom</PresentationFormat>
  <Paragraphs>164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Ion</vt:lpstr>
      <vt:lpstr>The Socio-Economic Diagnostic</vt:lpstr>
      <vt:lpstr>The Socio-Economic Diagnostic</vt:lpstr>
      <vt:lpstr>Function and Content</vt:lpstr>
      <vt:lpstr>Function and Content</vt:lpstr>
      <vt:lpstr>Function and Content</vt:lpstr>
      <vt:lpstr>Function and Content</vt:lpstr>
      <vt:lpstr>Function and Content</vt:lpstr>
      <vt:lpstr>Function and Content</vt:lpstr>
      <vt:lpstr>Function and Content</vt:lpstr>
      <vt:lpstr>Function and Content</vt:lpstr>
      <vt:lpstr>Data Collection Technique</vt:lpstr>
      <vt:lpstr>Data Collection Technique</vt:lpstr>
      <vt:lpstr>Data Collection Technique</vt:lpstr>
      <vt:lpstr>Data Collection Technique</vt:lpstr>
      <vt:lpstr>Data Collection Technique</vt:lpstr>
      <vt:lpstr>Data Collection Technique</vt:lpstr>
      <vt:lpstr>Data Collection Technique</vt:lpstr>
      <vt:lpstr>Data Collection Technique</vt:lpstr>
      <vt:lpstr>Data Collection Technique</vt:lpstr>
      <vt:lpstr>Data Collection Technique</vt:lpstr>
      <vt:lpstr>Data Collection Technique</vt:lpstr>
      <vt:lpstr>The Role of Hidden Cost Analysis in the Socio-Economic Diagnostic</vt:lpstr>
      <vt:lpstr>Expert Opinion</vt:lpstr>
      <vt:lpstr>Final Word: Precaution in the Diagnostic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Socio-Economic Diagnostic</dc:title>
  <dc:creator>Armando</dc:creator>
  <cp:lastModifiedBy>David Boje</cp:lastModifiedBy>
  <cp:revision>17</cp:revision>
  <dcterms:created xsi:type="dcterms:W3CDTF">2017-02-28T04:41:16Z</dcterms:created>
  <dcterms:modified xsi:type="dcterms:W3CDTF">2017-02-28T23:05:44Z</dcterms:modified>
</cp:coreProperties>
</file>